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Open Sans Ligh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163">
          <p15:clr>
            <a:srgbClr val="9AA0A6"/>
          </p15:clr>
        </p15:guide>
        <p15:guide id="3" orient="horz" pos="144">
          <p15:clr>
            <a:srgbClr val="9AA0A6"/>
          </p15:clr>
        </p15:guide>
        <p15:guide id="4" pos="2880">
          <p15:clr>
            <a:srgbClr val="9AA0A6"/>
          </p15:clr>
        </p15:guide>
        <p15:guide id="5" orient="horz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163"/>
        <p:guide pos="144" orient="horz"/>
        <p:guide pos="2880"/>
        <p:guide pos="30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SemiBold-bold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.fntdata"/><Relationship Id="rId14" Type="http://schemas.openxmlformats.org/officeDocument/2006/relationships/slide" Target="slides/slide9.xml"/><Relationship Id="rId36" Type="http://schemas.openxmlformats.org/officeDocument/2006/relationships/font" Target="fonts/OpenSansLight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2167cccdd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cover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change just the title and the team members names (do not change fonts or colors here)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case you collect some videos together in a longer one, use this as introductory image (5 seconds)</a:t>
            </a:r>
            <a:endParaRPr/>
          </a:p>
        </p:txBody>
      </p:sp>
      <p:sp>
        <p:nvSpPr>
          <p:cNvPr id="60" name="Google Shape;60;g102167cccdd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240299e3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240299e3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24ae1441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24ae1441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240299e3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240299e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1b0ab43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1b0ab43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3ee26a7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23ee26a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1b0ab434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1b0ab43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23ee26a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23ee26a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1b0ab434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1b0ab434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231659c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231659c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1b0ab434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1b0ab434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1b0ab43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1b0ab43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b0ab434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b0ab434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2635fd088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2635fd088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2167cccd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2167cccd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1b0ab434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1b0ab434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3ee26a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23ee26a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1b0ab43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1b0ab43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40299e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40299e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23ee26a7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23ee26a7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24ae1441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24ae1441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240299e3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240299e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gray 1" showMasterSp="0">
  <p:cSld name="TITLE_AND_BODY_1">
    <p:bg>
      <p:bgPr>
        <a:solidFill>
          <a:srgbClr val="3C3C3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4807378" y="1564463"/>
            <a:ext cx="2211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Light"/>
              <a:buNone/>
            </a:pPr>
            <a:r>
              <a:rPr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Software 1 / inFORMed geometries</a:t>
            </a:r>
            <a:endParaRPr i="1" sz="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Light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pen Sans Light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IaaC</a:t>
            </a:r>
            <a:r>
              <a:rPr b="0" i="0" lang="en" sz="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18</a:t>
            </a: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/11</a:t>
            </a:r>
            <a:r>
              <a:rPr b="0" i="0" lang="en" sz="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/20</a:t>
            </a: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21</a:t>
            </a:r>
            <a:endParaRPr sz="500"/>
          </a:p>
        </p:txBody>
      </p:sp>
      <p:sp>
        <p:nvSpPr>
          <p:cNvPr id="52" name="Google Shape;52;p13"/>
          <p:cNvSpPr/>
          <p:nvPr/>
        </p:nvSpPr>
        <p:spPr>
          <a:xfrm>
            <a:off x="4807378" y="2082150"/>
            <a:ext cx="1793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700"/>
              <a:buFont typeface="Open Sans"/>
              <a:buNone/>
            </a:pPr>
            <a:r>
              <a:rPr i="1" lang="en" sz="700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Faculty</a:t>
            </a:r>
            <a:r>
              <a:rPr i="1" lang="en" sz="700" u="none" cap="none" strike="noStrike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i="1" lang="en" sz="700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Andrea Graziano</a:t>
            </a:r>
            <a:endParaRPr i="1" sz="700">
              <a:solidFill>
                <a:srgbClr val="DCDEE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700"/>
              <a:buFont typeface="Open Sans"/>
              <a:buNone/>
            </a:pPr>
            <a:r>
              <a:rPr i="1" lang="en" sz="7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Assistant / </a:t>
            </a:r>
            <a:r>
              <a:rPr i="1" lang="en" sz="7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Eugenio Bettu</a:t>
            </a:r>
            <a:r>
              <a:rPr i="1" lang="en" sz="7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cchi</a:t>
            </a:r>
            <a:endParaRPr i="1" sz="500"/>
          </a:p>
        </p:txBody>
      </p:sp>
      <p:cxnSp>
        <p:nvCxnSpPr>
          <p:cNvPr id="53" name="Google Shape;53;p13"/>
          <p:cNvCxnSpPr/>
          <p:nvPr/>
        </p:nvCxnSpPr>
        <p:spPr>
          <a:xfrm>
            <a:off x="4570856" y="1603703"/>
            <a:ext cx="0" cy="19683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479131" y="4886325"/>
            <a:ext cx="176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2219" y="1603706"/>
            <a:ext cx="1399032" cy="29626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842219" y="2082150"/>
            <a:ext cx="1399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FEFEF"/>
                </a:solidFill>
                <a:latin typeface="Muli"/>
                <a:ea typeface="Muli"/>
                <a:cs typeface="Muli"/>
                <a:sym typeface="Muli"/>
              </a:rPr>
              <a:t>MRAC</a:t>
            </a:r>
            <a:endParaRPr sz="2300">
              <a:solidFill>
                <a:srgbClr val="EFEFE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842153" y="2562966"/>
            <a:ext cx="1399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CCCC"/>
                </a:solidFill>
                <a:latin typeface="Muli"/>
                <a:ea typeface="Muli"/>
                <a:cs typeface="Muli"/>
                <a:sym typeface="Muli"/>
              </a:rPr>
              <a:t>Master in Robotics and Advanced Construction</a:t>
            </a:r>
            <a:endParaRPr b="1" sz="900">
              <a:solidFill>
                <a:srgbClr val="CCCCC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8.jpg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1.png"/><Relationship Id="rId5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37.jpg"/><Relationship Id="rId5" Type="http://schemas.openxmlformats.org/officeDocument/2006/relationships/image" Target="../media/image1.png"/><Relationship Id="rId6" Type="http://schemas.openxmlformats.org/officeDocument/2006/relationships/image" Target="../media/image39.jpg"/><Relationship Id="rId7" Type="http://schemas.openxmlformats.org/officeDocument/2006/relationships/image" Target="../media/image36.jpg"/><Relationship Id="rId8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2.jpg"/><Relationship Id="rId5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nrc.springeropen.com/articles/10.1186/s42269-019-0231-6" TargetMode="External"/><Relationship Id="rId4" Type="http://schemas.openxmlformats.org/officeDocument/2006/relationships/hyperlink" Target="https://www.biobasedpress.eu/2019/09/processed-banana-leaves-an-eco-friendly-packaging-solution/" TargetMode="External"/><Relationship Id="rId5" Type="http://schemas.openxmlformats.org/officeDocument/2006/relationships/hyperlink" Target="https://marc-newson.com/lockheed-lounge/" TargetMode="External"/><Relationship Id="rId6" Type="http://schemas.openxmlformats.org/officeDocument/2006/relationships/hyperlink" Target="https://www.dezeen.com/2015/04/29/marc-newson-lockheed-lounge-new-auction-record-design-object-phillips/" TargetMode="External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15.jpg"/><Relationship Id="rId7" Type="http://schemas.openxmlformats.org/officeDocument/2006/relationships/image" Target="../media/image8.jpg"/><Relationship Id="rId8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4807381" y="2606040"/>
            <a:ext cx="1517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Final project Group E</a:t>
            </a:r>
            <a:endParaRPr b="1" sz="5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4807672" y="3060544"/>
            <a:ext cx="666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rPr i="1" lang="en" sz="700">
                <a:solidFill>
                  <a:srgbClr val="A6AAA9"/>
                </a:solidFill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endParaRPr sz="500"/>
          </a:p>
        </p:txBody>
      </p:sp>
      <p:sp>
        <p:nvSpPr>
          <p:cNvPr id="64" name="Google Shape;64;p14"/>
          <p:cNvSpPr/>
          <p:nvPr/>
        </p:nvSpPr>
        <p:spPr>
          <a:xfrm>
            <a:off x="4807676" y="3231250"/>
            <a:ext cx="878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rPr i="1" lang="en" sz="700">
                <a:solidFill>
                  <a:srgbClr val="A6AAA9"/>
                </a:solidFill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endParaRPr sz="500"/>
          </a:p>
        </p:txBody>
      </p:sp>
      <p:sp>
        <p:nvSpPr>
          <p:cNvPr id="65" name="Google Shape;65;p14"/>
          <p:cNvSpPr/>
          <p:nvPr/>
        </p:nvSpPr>
        <p:spPr>
          <a:xfrm>
            <a:off x="4807672" y="3402700"/>
            <a:ext cx="666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rPr i="1" lang="en" sz="700">
                <a:solidFill>
                  <a:srgbClr val="A6AAA9"/>
                </a:solidFill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5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7711" l="0" r="0" t="17196"/>
          <a:stretch/>
        </p:blipFill>
        <p:spPr>
          <a:xfrm>
            <a:off x="9815575" y="-5400"/>
            <a:ext cx="4571925" cy="51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4915" t="0"/>
          <a:stretch/>
        </p:blipFill>
        <p:spPr>
          <a:xfrm>
            <a:off x="765388" y="478975"/>
            <a:ext cx="7613225" cy="342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197" name="Google Shape;197;p23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765403" y="3651475"/>
            <a:ext cx="24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Coarse mesh with some quad faces subdivided to 2 triangles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4060078" y="3189525"/>
            <a:ext cx="249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Smoothed mesh in curvature analysis shows less force along triangle edges, but more compression at apex of triangles and on adjacent quad faces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6358580" y="2666325"/>
            <a:ext cx="2527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Complex stripe patterns begin to appear.  Flow of stripes seems to have more potential in the core rather than on the loops.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Mesh topologies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39700" y="598550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B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211" name="Google Shape;211;p24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00" y="885300"/>
            <a:ext cx="8478777" cy="31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3852125" y="3502875"/>
            <a:ext cx="219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Forces more distributed on loops, more compression in core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6358575" y="2960225"/>
            <a:ext cx="224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Stripe patterns become so complex it can be difficult to distinguish the geometry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658225" y="597800"/>
            <a:ext cx="201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765353" y="3652925"/>
            <a:ext cx="24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Coarse mesh with some quad faces subdivided to 4 triangles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439700" y="598550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C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Mesh topologies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227" name="Google Shape;227;p25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5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Mesh topologies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 b="13285" l="12875" r="12049" t="42074"/>
          <a:stretch/>
        </p:blipFill>
        <p:spPr>
          <a:xfrm>
            <a:off x="412375" y="987400"/>
            <a:ext cx="8228475" cy="25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765353" y="3651475"/>
            <a:ext cx="2495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Coarse mesh with some quad faces subdivided to 2 triangles, some to 4 triangles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4060078" y="3189525"/>
            <a:ext cx="249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Smoothed mesh in curvature analysis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6358580" y="2666325"/>
            <a:ext cx="252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Complex striping pattern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39700" y="598550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Subdivision D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11888" r="4861" t="20159"/>
          <a:stretch/>
        </p:blipFill>
        <p:spPr>
          <a:xfrm>
            <a:off x="123087" y="823113"/>
            <a:ext cx="8897823" cy="4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>
            <p:ph type="title"/>
          </p:nvPr>
        </p:nvSpPr>
        <p:spPr>
          <a:xfrm>
            <a:off x="58950" y="199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Stripes method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244" name="Google Shape;244;p26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312525" y="4210200"/>
            <a:ext cx="398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The symmetry and looping of the geometry create good potential for both warp &amp; weft and stripes.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58950" y="1996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3. Warp &amp; weft analysis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255" name="Google Shape;255;p27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4">
            <a:alphaModFix/>
          </a:blip>
          <a:srcRect b="0" l="20181" r="28698" t="0"/>
          <a:stretch/>
        </p:blipFill>
        <p:spPr>
          <a:xfrm>
            <a:off x="509850" y="924775"/>
            <a:ext cx="3254298" cy="30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509850" y="3230200"/>
            <a:ext cx="201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Warp &amp; weft,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top view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5">
            <a:alphaModFix/>
          </a:blip>
          <a:srcRect b="0" l="22503" r="29391" t="2752"/>
          <a:stretch/>
        </p:blipFill>
        <p:spPr>
          <a:xfrm>
            <a:off x="4901925" y="1087575"/>
            <a:ext cx="3204623" cy="3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258375" y="3860250"/>
            <a:ext cx="574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This could be a very nice construction in a flexible material such as plastic or textile, with the five openings fixed to create tension. Interwoven strips around the loops in the geometry would be robust.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On this occasion, as our pavilion will be made of aluminium, which is a rigid material and less suited to interweaving, stripes are selected for the mesh design.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242375" y="3230200"/>
            <a:ext cx="201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Warp &amp; weft,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angled front view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b="0" l="24333" r="24199" t="0"/>
          <a:stretch/>
        </p:blipFill>
        <p:spPr>
          <a:xfrm rot="-1104985">
            <a:off x="125791" y="-95688"/>
            <a:ext cx="5745545" cy="57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Quad face stripe topologies</a:t>
            </a:r>
            <a:endParaRPr b="1" sz="192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8"/>
          <p:cNvCxnSpPr/>
          <p:nvPr/>
        </p:nvCxnSpPr>
        <p:spPr>
          <a:xfrm flipH="1">
            <a:off x="5999375" y="272325"/>
            <a:ext cx="29700" cy="41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8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474" y="304800"/>
            <a:ext cx="2895351" cy="42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 rot="1109887">
            <a:off x="3361150" y="2371720"/>
            <a:ext cx="86046" cy="40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 rot="601172">
            <a:off x="5317898" y="2687468"/>
            <a:ext cx="86215" cy="4001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 rot="1034093">
            <a:off x="2988352" y="3934219"/>
            <a:ext cx="86064" cy="400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 rot="786873">
            <a:off x="5154388" y="4342967"/>
            <a:ext cx="85941" cy="4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 rot="11978">
            <a:off x="7285480" y="1967999"/>
            <a:ext cx="861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/>
          </a:p>
        </p:txBody>
      </p:sp>
      <p:sp>
        <p:nvSpPr>
          <p:cNvPr id="278" name="Google Shape;278;p28"/>
          <p:cNvSpPr txBox="1"/>
          <p:nvPr/>
        </p:nvSpPr>
        <p:spPr>
          <a:xfrm rot="11731">
            <a:off x="6625380" y="824675"/>
            <a:ext cx="1494609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Original</a:t>
            </a:r>
            <a:endParaRPr sz="1000"/>
          </a:p>
        </p:txBody>
      </p:sp>
      <p:sp>
        <p:nvSpPr>
          <p:cNvPr id="279" name="Google Shape;279;p28"/>
          <p:cNvSpPr txBox="1"/>
          <p:nvPr/>
        </p:nvSpPr>
        <p:spPr>
          <a:xfrm rot="11978">
            <a:off x="7329630" y="3794074"/>
            <a:ext cx="861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 rot="11978">
            <a:off x="8592493" y="1276749"/>
            <a:ext cx="861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 rot="11731">
            <a:off x="7986343" y="4133825"/>
            <a:ext cx="1494609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¾ </a:t>
            </a:r>
            <a:r>
              <a:rPr lang="en" sz="1300">
                <a:solidFill>
                  <a:schemeClr val="dk1"/>
                </a:solidFill>
              </a:rPr>
              <a:t> View</a:t>
            </a:r>
            <a:endParaRPr sz="1300"/>
          </a:p>
        </p:txBody>
      </p:sp>
      <p:sp>
        <p:nvSpPr>
          <p:cNvPr id="282" name="Google Shape;282;p28"/>
          <p:cNvSpPr txBox="1"/>
          <p:nvPr/>
        </p:nvSpPr>
        <p:spPr>
          <a:xfrm rot="11978">
            <a:off x="8678605" y="2775299"/>
            <a:ext cx="861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9"/>
          <p:cNvPicPr preferRelativeResize="0"/>
          <p:nvPr/>
        </p:nvPicPr>
        <p:blipFill rotWithShape="1">
          <a:blip r:embed="rId3">
            <a:alphaModFix/>
          </a:blip>
          <a:srcRect b="11327" l="25109" r="27887" t="14195"/>
          <a:stretch/>
        </p:blipFill>
        <p:spPr>
          <a:xfrm>
            <a:off x="3012875" y="2366038"/>
            <a:ext cx="2536310" cy="191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250" y="432775"/>
            <a:ext cx="4426947" cy="210756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>
            <p:ph type="title"/>
          </p:nvPr>
        </p:nvSpPr>
        <p:spPr>
          <a:xfrm>
            <a:off x="200250" y="1513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Chosen mesh topology </a:t>
            </a:r>
            <a:endParaRPr b="1" sz="192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6">
            <a:alphaModFix/>
          </a:blip>
          <a:srcRect b="18251" l="30310" r="30915" t="14377"/>
          <a:stretch/>
        </p:blipFill>
        <p:spPr>
          <a:xfrm>
            <a:off x="836891" y="608650"/>
            <a:ext cx="1993411" cy="164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 rotWithShape="1">
          <a:blip r:embed="rId7">
            <a:alphaModFix/>
          </a:blip>
          <a:srcRect b="0" l="24014" r="30304" t="8105"/>
          <a:stretch/>
        </p:blipFill>
        <p:spPr>
          <a:xfrm>
            <a:off x="739675" y="2442250"/>
            <a:ext cx="2141752" cy="20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1465100" y="2137725"/>
            <a:ext cx="8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Top view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3481369" y="2137730"/>
            <a:ext cx="159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Angled front view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into core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736225" y="4368925"/>
            <a:ext cx="201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Right side view. Continuous stripe flow is absorbing and gives illusion of shape distortion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218925" y="4281600"/>
            <a:ext cx="201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Angled top view. Orientation gives apparent continuity of stripes across different vertical levels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9163" y="97788"/>
            <a:ext cx="3334525" cy="33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6045671" y="3121463"/>
            <a:ext cx="2712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Corner geometry suits the triangularly subdivided stripes, as they can wrap around them.  On this shape we have no outward corners, but a prominent feature of looping over vertices.  This is better suited to quad face stripes as, once orientated, they can flow beautifully with the geometry.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0"/>
          <p:cNvPicPr preferRelativeResize="0"/>
          <p:nvPr/>
        </p:nvPicPr>
        <p:blipFill rotWithShape="1">
          <a:blip r:embed="rId3">
            <a:alphaModFix/>
          </a:blip>
          <a:srcRect b="13140" l="0" r="0" t="56477"/>
          <a:stretch/>
        </p:blipFill>
        <p:spPr>
          <a:xfrm>
            <a:off x="208625" y="2102875"/>
            <a:ext cx="8726748" cy="11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Strip planarization and nesting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308" name="Google Shape;308;p30"/>
          <p:cNvSpPr txBox="1"/>
          <p:nvPr/>
        </p:nvSpPr>
        <p:spPr>
          <a:xfrm>
            <a:off x="308100" y="977763"/>
            <a:ext cx="431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are all the pieces needed to build the structure after unrolling the stripes generated by the design.</a:t>
            </a:r>
            <a:endParaRPr sz="1100"/>
          </a:p>
        </p:txBody>
      </p:sp>
      <p:sp>
        <p:nvSpPr>
          <p:cNvPr id="309" name="Google Shape;309;p30"/>
          <p:cNvSpPr txBox="1"/>
          <p:nvPr/>
        </p:nvSpPr>
        <p:spPr>
          <a:xfrm>
            <a:off x="5850425" y="520175"/>
            <a:ext cx="275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pieces: 72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of pieces: 3,1-3,6m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weight: 142,37 kg*</a:t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31050" y="3169675"/>
            <a:ext cx="26403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A1-A12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3170580" y="3169675"/>
            <a:ext cx="1172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1-B10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446240" y="3169675"/>
            <a:ext cx="214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1-C26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6751643" y="3169675"/>
            <a:ext cx="533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1-D6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7358026" y="3169675"/>
            <a:ext cx="1247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1-E18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5" name="Google Shape;315;p30"/>
          <p:cNvCxnSpPr/>
          <p:nvPr/>
        </p:nvCxnSpPr>
        <p:spPr>
          <a:xfrm>
            <a:off x="431013" y="3125175"/>
            <a:ext cx="264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0"/>
          <p:cNvCxnSpPr/>
          <p:nvPr/>
        </p:nvCxnSpPr>
        <p:spPr>
          <a:xfrm>
            <a:off x="3170575" y="3125150"/>
            <a:ext cx="11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0"/>
          <p:cNvCxnSpPr/>
          <p:nvPr/>
        </p:nvCxnSpPr>
        <p:spPr>
          <a:xfrm>
            <a:off x="4446213" y="3125163"/>
            <a:ext cx="21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0"/>
          <p:cNvCxnSpPr/>
          <p:nvPr/>
        </p:nvCxnSpPr>
        <p:spPr>
          <a:xfrm>
            <a:off x="6751638" y="3125150"/>
            <a:ext cx="5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5475" y="2609075"/>
            <a:ext cx="118916" cy="354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0"/>
          <p:cNvCxnSpPr/>
          <p:nvPr/>
        </p:nvCxnSpPr>
        <p:spPr>
          <a:xfrm>
            <a:off x="7358013" y="3125150"/>
            <a:ext cx="121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0"/>
          <p:cNvSpPr txBox="1"/>
          <p:nvPr/>
        </p:nvSpPr>
        <p:spPr>
          <a:xfrm>
            <a:off x="308100" y="1536788"/>
            <a:ext cx="403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Labelled strip planarization by sizes and groups:</a:t>
            </a:r>
            <a:endParaRPr sz="1100"/>
          </a:p>
        </p:txBody>
      </p:sp>
      <p:sp>
        <p:nvSpPr>
          <p:cNvPr id="322" name="Google Shape;322;p30"/>
          <p:cNvSpPr txBox="1"/>
          <p:nvPr/>
        </p:nvSpPr>
        <p:spPr>
          <a:xfrm>
            <a:off x="431025" y="3648600"/>
            <a:ext cx="1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A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pieces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A = 6.878,28 cm</a:t>
            </a:r>
            <a:r>
              <a:rPr baseline="30000"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m = 1,49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m = 17,88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1773950" y="3648600"/>
            <a:ext cx="1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B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pieces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A = 7.048,56 cm</a:t>
            </a:r>
            <a:r>
              <a:rPr baseline="30000"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m = 1,52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m = 15,2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3092963" y="3648600"/>
            <a:ext cx="1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C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 pieces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A = 10.848,9 cm</a:t>
            </a:r>
            <a:r>
              <a:rPr baseline="30000"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m = 275,02 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m = 7,15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4435888" y="3648600"/>
            <a:ext cx="1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D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pieces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A = 8.994,36 cm</a:t>
            </a:r>
            <a:r>
              <a:rPr baseline="30000"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m = 1,94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m = 11,64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5754925" y="3648600"/>
            <a:ext cx="14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E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pieces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A = 9.437,64 cm</a:t>
            </a:r>
            <a:r>
              <a:rPr baseline="30000"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30000"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m = 2,04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m = 36,72 kg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7922450" y="4202700"/>
            <a:ext cx="10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*Al-1050 density: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2,7 g/cm</a:t>
            </a:r>
            <a:r>
              <a:rPr baseline="30000" i="1"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30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Strip planarization and nesting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335" name="Google Shape;335;p31"/>
          <p:cNvSpPr txBox="1"/>
          <p:nvPr/>
        </p:nvSpPr>
        <p:spPr>
          <a:xfrm>
            <a:off x="322250" y="1252963"/>
            <a:ext cx="337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sheet metal pieces: 9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 of every sheet: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516 x 334 cm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Thickness = 0,8 mm</a:t>
            </a:r>
            <a:endParaRPr baseline="30000"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37,23 kg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322250" y="2782338"/>
            <a:ext cx="239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weight of metal sheets: 335,07 kg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weight of pieces: 142,37 kg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</a:t>
            </a: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material: 43%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remaining material will be used for further joint elements. 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 rotWithShape="1">
          <a:blip r:embed="rId4">
            <a:alphaModFix/>
          </a:blip>
          <a:srcRect b="0" l="20422" r="27172" t="0"/>
          <a:stretch/>
        </p:blipFill>
        <p:spPr>
          <a:xfrm>
            <a:off x="3559350" y="660001"/>
            <a:ext cx="5132723" cy="4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/>
        </p:nvSpPr>
        <p:spPr>
          <a:xfrm>
            <a:off x="6230735" y="781875"/>
            <a:ext cx="230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nesting set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Material and Process 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/>
          <p:nvPr/>
        </p:nvSpPr>
        <p:spPr>
          <a:xfrm>
            <a:off x="5375070" y="4868150"/>
            <a:ext cx="26112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346" name="Google Shape;346;p32"/>
          <p:cNvSpPr txBox="1"/>
          <p:nvPr/>
        </p:nvSpPr>
        <p:spPr>
          <a:xfrm>
            <a:off x="258400" y="7932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Aluminum 1050T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pieces.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Laser cut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outlines and rivet holes (better than CNC milled as its thickness is less than 1mm)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Pneumatic riveting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d-4mm rivets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4572000" y="7932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Hexagonal joint piece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taken from the material cut leftovers. With this single shape a maximum quantity of leftovers will be avoided increasing the joint’s surface area.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Flaps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be studied along every other strip to get an additional joint area between the pieces. Otherwise, the same hexa joint could be used.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175" y="3507600"/>
            <a:ext cx="2412302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/>
        </p:nvSpPr>
        <p:spPr>
          <a:xfrm>
            <a:off x="368135" y="4127150"/>
            <a:ext cx="230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 Newson’s Lockheed Lounge riveting</a:t>
            </a:r>
            <a:endParaRPr sz="800"/>
          </a:p>
        </p:txBody>
      </p:sp>
      <p:grpSp>
        <p:nvGrpSpPr>
          <p:cNvPr id="350" name="Google Shape;350;p32"/>
          <p:cNvGrpSpPr/>
          <p:nvPr/>
        </p:nvGrpSpPr>
        <p:grpSpPr>
          <a:xfrm>
            <a:off x="7284791" y="2959138"/>
            <a:ext cx="1319981" cy="1475801"/>
            <a:chOff x="3197055" y="781027"/>
            <a:chExt cx="1453404" cy="1624973"/>
          </a:xfrm>
        </p:grpSpPr>
        <p:sp>
          <p:nvSpPr>
            <p:cNvPr id="351" name="Google Shape;351;p32"/>
            <p:cNvSpPr/>
            <p:nvPr/>
          </p:nvSpPr>
          <p:spPr>
            <a:xfrm rot="1799210">
              <a:off x="3295924" y="907846"/>
              <a:ext cx="660863" cy="572562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3F3F3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 rot="1799210">
              <a:off x="3890727" y="915815"/>
              <a:ext cx="660863" cy="572562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3F3F3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 rot="1799210">
              <a:off x="3604377" y="1411788"/>
              <a:ext cx="660863" cy="572562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D9D9D9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" name="Google Shape;354;p32"/>
            <p:cNvCxnSpPr/>
            <p:nvPr/>
          </p:nvCxnSpPr>
          <p:spPr>
            <a:xfrm>
              <a:off x="3629489" y="2278648"/>
              <a:ext cx="591600" cy="108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5" name="Google Shape;355;p32"/>
            <p:cNvSpPr txBox="1"/>
            <p:nvPr/>
          </p:nvSpPr>
          <p:spPr>
            <a:xfrm>
              <a:off x="3629500" y="1947900"/>
              <a:ext cx="5916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/>
            </a:p>
          </p:txBody>
        </p:sp>
        <p:cxnSp>
          <p:nvCxnSpPr>
            <p:cNvPr id="356" name="Google Shape;356;p32"/>
            <p:cNvCxnSpPr/>
            <p:nvPr/>
          </p:nvCxnSpPr>
          <p:spPr>
            <a:xfrm rot="10800000">
              <a:off x="4221150" y="1947900"/>
              <a:ext cx="0" cy="458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2"/>
            <p:cNvCxnSpPr/>
            <p:nvPr/>
          </p:nvCxnSpPr>
          <p:spPr>
            <a:xfrm rot="10800000">
              <a:off x="3626350" y="1947900"/>
              <a:ext cx="0" cy="458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2"/>
            <p:cNvCxnSpPr/>
            <p:nvPr/>
          </p:nvCxnSpPr>
          <p:spPr>
            <a:xfrm flipH="1" rot="10800000">
              <a:off x="3597400" y="2233950"/>
              <a:ext cx="57900" cy="100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32"/>
            <p:cNvCxnSpPr/>
            <p:nvPr/>
          </p:nvCxnSpPr>
          <p:spPr>
            <a:xfrm flipH="1" rot="10800000">
              <a:off x="4192200" y="2233950"/>
              <a:ext cx="57900" cy="1002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0" name="Google Shape;3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93" y="2455500"/>
            <a:ext cx="2302878" cy="164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 amt="6000"/>
          </a:blip>
          <a:srcRect b="7711" l="0" r="0" t="17196"/>
          <a:stretch/>
        </p:blipFill>
        <p:spPr>
          <a:xfrm>
            <a:off x="4572000" y="0"/>
            <a:ext cx="4571925" cy="5154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423125" y="1739700"/>
            <a:ext cx="30000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1. Mesh geometries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2. Mesh topologies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3. Stripes method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4. Mesh face topologies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5. Chosen mesh topology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043500" y="1734300"/>
            <a:ext cx="33315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6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 Strip planarization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7. Material, process and nesting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8. Connection system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9. Considerations along the project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76" name="Google Shape;76;p15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2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0. Index</a:t>
            </a:r>
            <a:endParaRPr b="1" sz="192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1174" y="-275351"/>
            <a:ext cx="9143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800" y="2356141"/>
            <a:ext cx="843275" cy="2510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3"/>
          <p:cNvSpPr txBox="1"/>
          <p:nvPr>
            <p:ph type="title"/>
          </p:nvPr>
        </p:nvSpPr>
        <p:spPr>
          <a:xfrm>
            <a:off x="171475" y="116775"/>
            <a:ext cx="50574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Connection system, scale and context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-2057175" y="644325"/>
            <a:ext cx="19500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Triple edge mesh wrong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Subdivision-catmull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Flip faces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Strip direction (number vertices, triangle quad)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3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372" name="Google Shape;372;p33"/>
          <p:cNvSpPr txBox="1"/>
          <p:nvPr/>
        </p:nvSpPr>
        <p:spPr>
          <a:xfrm>
            <a:off x="446950" y="4008750"/>
            <a:ext cx="258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Audience will be able to go and see through the construction while rolling it along the way</a:t>
            </a:r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675825" y="1218150"/>
            <a:ext cx="16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Interior reinforced with a framed wooden structure.</a:t>
            </a:r>
            <a:endParaRPr sz="1200"/>
          </a:p>
        </p:txBody>
      </p:sp>
      <p:pic>
        <p:nvPicPr>
          <p:cNvPr id="374" name="Google Shape;374;p33"/>
          <p:cNvPicPr preferRelativeResize="0"/>
          <p:nvPr/>
        </p:nvPicPr>
        <p:blipFill rotWithShape="1">
          <a:blip r:embed="rId7">
            <a:alphaModFix/>
          </a:blip>
          <a:srcRect b="17478" l="23162" r="21210" t="18307"/>
          <a:stretch/>
        </p:blipFill>
        <p:spPr>
          <a:xfrm>
            <a:off x="7133275" y="644337"/>
            <a:ext cx="1830216" cy="158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 rotWithShape="1">
          <a:blip r:embed="rId8">
            <a:alphaModFix/>
          </a:blip>
          <a:srcRect b="21089" l="35426" r="19391" t="23932"/>
          <a:stretch/>
        </p:blipFill>
        <p:spPr>
          <a:xfrm>
            <a:off x="7133275" y="2571758"/>
            <a:ext cx="1830226" cy="1670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3"/>
          <p:cNvCxnSpPr/>
          <p:nvPr/>
        </p:nvCxnSpPr>
        <p:spPr>
          <a:xfrm flipH="1">
            <a:off x="7166725" y="3790600"/>
            <a:ext cx="2100" cy="755700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3"/>
          <p:cNvCxnSpPr/>
          <p:nvPr/>
        </p:nvCxnSpPr>
        <p:spPr>
          <a:xfrm flipH="1" rot="10800000">
            <a:off x="7168825" y="4451700"/>
            <a:ext cx="1728600" cy="12300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3"/>
          <p:cNvCxnSpPr/>
          <p:nvPr/>
        </p:nvCxnSpPr>
        <p:spPr>
          <a:xfrm flipH="1">
            <a:off x="8903625" y="3790600"/>
            <a:ext cx="2100" cy="755700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3"/>
          <p:cNvSpPr txBox="1"/>
          <p:nvPr/>
        </p:nvSpPr>
        <p:spPr>
          <a:xfrm>
            <a:off x="7166725" y="4184450"/>
            <a:ext cx="17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320 cm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0" name="Google Shape;380;p33"/>
          <p:cNvCxnSpPr/>
          <p:nvPr/>
        </p:nvCxnSpPr>
        <p:spPr>
          <a:xfrm flipH="1">
            <a:off x="7124275" y="4414350"/>
            <a:ext cx="87000" cy="87000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3"/>
          <p:cNvCxnSpPr/>
          <p:nvPr/>
        </p:nvCxnSpPr>
        <p:spPr>
          <a:xfrm flipH="1">
            <a:off x="8861175" y="4414350"/>
            <a:ext cx="87000" cy="87000"/>
          </a:xfrm>
          <a:prstGeom prst="straightConnector1">
            <a:avLst/>
          </a:prstGeom>
          <a:noFill/>
          <a:ln cap="flat" cmpd="sng" w="9525">
            <a:solidFill>
              <a:srgbClr val="A6AA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3"/>
          <p:cNvSpPr txBox="1"/>
          <p:nvPr/>
        </p:nvSpPr>
        <p:spPr>
          <a:xfrm>
            <a:off x="401607" y="2459550"/>
            <a:ext cx="258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static anchored solution, the material thickness should be increased,  as well as the inner structure, turned into metal and fixed to the ground.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25" y="4"/>
            <a:ext cx="63110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4"/>
          <p:cNvSpPr txBox="1"/>
          <p:nvPr/>
        </p:nvSpPr>
        <p:spPr>
          <a:xfrm>
            <a:off x="3071988" y="2315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. References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595600" y="1064825"/>
            <a:ext cx="7314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https://bnrc.springeropen.com/articles/10.1186/s42269-019-0231-6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https://www.biobasedpress.eu/2019/09/processed-banana-leaves-an-eco-friendly-packaging-solution/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https://marc-newson.com/lockheed-lounge/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https://www.dezeen.com/2015/04/29/marc-newson-lockheed-lounge-new-auction-record-design-object-phillips/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5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3195" l="14782" r="13768" t="4977"/>
          <a:stretch/>
        </p:blipFill>
        <p:spPr>
          <a:xfrm rot="-158390">
            <a:off x="1867496" y="400172"/>
            <a:ext cx="7556681" cy="461845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171475" y="116775"/>
            <a:ext cx="249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1. Mesh</a:t>
            </a:r>
            <a:r>
              <a:rPr b="1" lang="en" sz="192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geometries</a:t>
            </a:r>
            <a:endParaRPr b="1" sz="192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-2463225" y="1522500"/>
            <a:ext cx="16422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curve radius </a:t>
            </a: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voxel reduction 0.3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28,595,798 Cells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 X: 337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 Y: 319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 Z: 266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89" name="Google Shape;89;p16"/>
          <p:cNvSpPr txBox="1"/>
          <p:nvPr/>
        </p:nvSpPr>
        <p:spPr>
          <a:xfrm>
            <a:off x="171475" y="3621000"/>
            <a:ext cx="543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Times New Roman"/>
                <a:ea typeface="Times New Roman"/>
                <a:cs typeface="Times New Roman"/>
                <a:sym typeface="Times New Roman"/>
              </a:rPr>
              <a:t>Selected: Mesh_4</a:t>
            </a:r>
            <a:endParaRPr b="1"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Well-distributed curvature when smoothed - we might expect a greater structural efficiency at 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distributing</a:t>
            </a: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 local forces when built 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Starting number of faces and vertices not too high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Lower no. stripes for fabrication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i="1" lang="en" sz="1000">
                <a:latin typeface="Times New Roman"/>
                <a:ea typeface="Times New Roman"/>
                <a:cs typeface="Times New Roman"/>
                <a:sym typeface="Times New Roman"/>
              </a:rPr>
              <a:t>Symmetry and inside-to-outside looping geometry has nice potential for flow of stripes and perspective once built</a:t>
            </a:r>
            <a:endParaRPr i="1"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93875" y="-1155975"/>
            <a:ext cx="2049875" cy="28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83300" y="752000"/>
            <a:ext cx="112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Times New Roman"/>
                <a:ea typeface="Times New Roman"/>
                <a:cs typeface="Times New Roman"/>
                <a:sym typeface="Times New Roman"/>
              </a:rPr>
              <a:t>Low </a:t>
            </a:r>
            <a:r>
              <a:rPr i="1" lang="en" sz="900">
                <a:latin typeface="Times New Roman"/>
                <a:ea typeface="Times New Roman"/>
                <a:cs typeface="Times New Roman"/>
                <a:sym typeface="Times New Roman"/>
              </a:rPr>
              <a:t>curvature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83300" y="963025"/>
            <a:ext cx="112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83300" y="1392225"/>
            <a:ext cx="112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Times New Roman"/>
                <a:ea typeface="Times New Roman"/>
                <a:cs typeface="Times New Roman"/>
                <a:sym typeface="Times New Roman"/>
              </a:rPr>
              <a:t>High curvature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662675" y="990025"/>
            <a:ext cx="60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1. Mesh</a:t>
            </a:r>
            <a:r>
              <a:rPr b="1" lang="en" sz="192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_</a:t>
            </a:r>
            <a:r>
              <a:rPr lang="en" sz="192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 sz="192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910" y="0"/>
            <a:ext cx="91338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-2463225" y="1522500"/>
            <a:ext cx="16422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curve radius </a:t>
            </a: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voxel reduction 0.3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28,595,798 Cells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 X: 337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 Y: 319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Times New Roman"/>
                <a:ea typeface="Times New Roman"/>
                <a:cs typeface="Times New Roman"/>
                <a:sym typeface="Times New Roman"/>
              </a:rPr>
              <a:t> Z: 266</a:t>
            </a:r>
            <a:endParaRPr b="1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22544" r="23077" t="0"/>
          <a:stretch/>
        </p:blipFill>
        <p:spPr>
          <a:xfrm>
            <a:off x="46088" y="1212300"/>
            <a:ext cx="2285998" cy="23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6">
            <a:alphaModFix/>
          </a:blip>
          <a:srcRect b="0" l="15715" r="19584" t="0"/>
          <a:stretch/>
        </p:blipFill>
        <p:spPr>
          <a:xfrm>
            <a:off x="4415937" y="1321275"/>
            <a:ext cx="2331976" cy="202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7">
            <a:alphaModFix/>
          </a:blip>
          <a:srcRect b="0" l="22060" r="23386" t="0"/>
          <a:stretch/>
        </p:blipFill>
        <p:spPr>
          <a:xfrm>
            <a:off x="2390913" y="1397475"/>
            <a:ext cx="1966193" cy="20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59188" y="3349350"/>
            <a:ext cx="15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Top view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621613" y="3349350"/>
            <a:ext cx="15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Right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 view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4829525" y="3349350"/>
            <a:ext cx="15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Front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 view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8">
            <a:alphaModFix/>
          </a:blip>
          <a:srcRect b="0" l="23082" r="25242" t="0"/>
          <a:stretch/>
        </p:blipFill>
        <p:spPr>
          <a:xfrm>
            <a:off x="6944813" y="1212300"/>
            <a:ext cx="2117873" cy="23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6944818" y="3349350"/>
            <a:ext cx="21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Angled perspective 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view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258375" y="596250"/>
            <a:ext cx="208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Coarse mesh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Vertices: 24 Faces: 24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762375" y="689475"/>
            <a:ext cx="15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‘Loop’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5762375" y="3879850"/>
            <a:ext cx="15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‘Core’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6753138" y="961000"/>
            <a:ext cx="745200" cy="8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endCxn id="114" idx="0"/>
          </p:cNvCxnSpPr>
          <p:nvPr/>
        </p:nvCxnSpPr>
        <p:spPr>
          <a:xfrm flipH="1">
            <a:off x="6514775" y="2421250"/>
            <a:ext cx="1200000" cy="14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4789" l="12542" r="20563" t="0"/>
          <a:stretch/>
        </p:blipFill>
        <p:spPr>
          <a:xfrm>
            <a:off x="3144725" y="748388"/>
            <a:ext cx="5999273" cy="40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Smoothing Exploration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125" name="Google Shape;125;p18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58375" y="751800"/>
            <a:ext cx="3279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Our preferred form has three subdivisions per face, and naked edges smoothed.  It appears the most balanced volume.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We are looking for smooth edges overall, to enhance the idea of the geometry as a </a:t>
            </a: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sphere</a:t>
            </a: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 with openings to different layers of inner chambers. 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25044" r="25401" t="12418"/>
          <a:stretch/>
        </p:blipFill>
        <p:spPr>
          <a:xfrm>
            <a:off x="416467" y="2676988"/>
            <a:ext cx="2231557" cy="187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258375" y="4492850"/>
            <a:ext cx="33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Preferred mesh configuration: 3 subdivisions per face, naked edges smoothed.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950250" y="656950"/>
            <a:ext cx="201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Smoothed meshes.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Weaverbird’s Catmull-Clark Subdivision, varying parameters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9664" r="15529" t="12002"/>
          <a:stretch/>
        </p:blipFill>
        <p:spPr>
          <a:xfrm>
            <a:off x="2517150" y="768863"/>
            <a:ext cx="7372575" cy="417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152400" y="1227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Relaxation Exploration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140" name="Google Shape;140;p19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52400" y="812300"/>
            <a:ext cx="2740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When the mesh is relaxed, the three loops relax </a:t>
            </a: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symmetrically</a:t>
            </a: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 outwards from the central triangular tube, but this cannot move. 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For this geometry, the effect of relaxation increases curvature / reduces the smooth appearance of the mesh, compared to applying only the Catmull-Clark smoothing. 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There appears to be little difference in this effect across varying edge lengths or strength when relaxing.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950250" y="228600"/>
            <a:ext cx="201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Smoothed &amp; relaxed meshes.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Smoothing as on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previous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 slide.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Relaxation via Zombie solver,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 0.00001, tolerance 0.0001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Edge lengths: factor 0.7, strength 5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Anchor points: naked boundary edges (783 points).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21232" r="16648" t="0"/>
          <a:stretch/>
        </p:blipFill>
        <p:spPr>
          <a:xfrm>
            <a:off x="3261050" y="624812"/>
            <a:ext cx="5393603" cy="417578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title"/>
          </p:nvPr>
        </p:nvSpPr>
        <p:spPr>
          <a:xfrm>
            <a:off x="152400" y="1227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Relaxation Exploration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153" name="Google Shape;153;p20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54525" y="827400"/>
            <a:ext cx="2740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The increased curvature of the relaxed model can be seen by comparing the meshes.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Further, forces are already evenly distributed by</a:t>
            </a: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 smoothing, and compression increases with relaxation.  For fabrication, we need to form find the lowest distribution of forces.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w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will move forward without using relaxation, and using only smoothing.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950250" y="228600"/>
            <a:ext cx="201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Smoothing via Weaverbird’s Catmull-Clark Subdivision, 3 subdivisions per face (L=3), naked edges smooth (S=1). 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Relaxation via Zombie solver,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0.00001, tolerance 0.0001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edge length factor 0.7, strength 5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Anchor points: naked boundary edges (783 points)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11034" l="5190" r="5172" t="16846"/>
          <a:stretch/>
        </p:blipFill>
        <p:spPr>
          <a:xfrm>
            <a:off x="130575" y="1812475"/>
            <a:ext cx="6890348" cy="29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15302" l="0" r="25777" t="16016"/>
          <a:stretch/>
        </p:blipFill>
        <p:spPr>
          <a:xfrm>
            <a:off x="4023875" y="143174"/>
            <a:ext cx="4725299" cy="23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Mesh topologies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167" name="Google Shape;167;p21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6069625" y="2577325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B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495200" y="3767400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C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4023875" y="1911775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A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2404175" y="4492800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D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900" y="4868147"/>
            <a:ext cx="843274" cy="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3261039" y="4868150"/>
            <a:ext cx="472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Grace Boyle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Alberto Martínez</a:t>
            </a:r>
            <a:r>
              <a:rPr b="0" i="1" lang="en" sz="7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 sz="700">
                <a:latin typeface="Open Sans"/>
                <a:ea typeface="Open Sans"/>
                <a:cs typeface="Open Sans"/>
                <a:sym typeface="Open Sans"/>
              </a:rPr>
              <a:t>Abanoub Nagy</a:t>
            </a:r>
            <a:endParaRPr sz="700"/>
          </a:p>
        </p:txBody>
      </p:sp>
      <p:sp>
        <p:nvSpPr>
          <p:cNvPr id="180" name="Google Shape;180;p22"/>
          <p:cNvSpPr txBox="1"/>
          <p:nvPr/>
        </p:nvSpPr>
        <p:spPr>
          <a:xfrm>
            <a:off x="-5276125" y="1662475"/>
            <a:ext cx="4353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 - Open Sans Normal 36 + Italic</a:t>
            </a:r>
            <a:endParaRPr i="1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Subtitle - Open Sans SemiBold 24 + Italic</a:t>
            </a:r>
            <a:endParaRPr i="1"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Times New Roman 20 + Italic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caption - Open Sans Light 18 + Italic</a:t>
            </a:r>
            <a:endParaRPr i="1" sz="12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callout and data in graphics - Times New Roman 14 + Italic</a:t>
            </a:r>
            <a:endParaRPr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-5276125" y="-5"/>
            <a:ext cx="408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Text styles</a:t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-5276125" y="656950"/>
            <a:ext cx="408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inconsistencies, keep these text styles throughout your presentation. Preserve font and size - color can vary to match your graphic palette if necessary.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0430" y="1277725"/>
            <a:ext cx="4565299" cy="21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5">
            <a:alphaModFix/>
          </a:blip>
          <a:srcRect b="15394" l="14510" r="14182" t="23615"/>
          <a:stretch/>
        </p:blipFill>
        <p:spPr>
          <a:xfrm>
            <a:off x="395775" y="598550"/>
            <a:ext cx="8220099" cy="38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760150" y="3990175"/>
            <a:ext cx="244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Initial coarse</a:t>
            </a: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 mesh with quad faces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086400" y="3372700"/>
            <a:ext cx="24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Mesh with s</a:t>
            </a:r>
            <a:r>
              <a:rPr i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moothing and curvature analysis shading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6721800" y="2810725"/>
            <a:ext cx="242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Smoothed mesh with stripes applied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171475" y="116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2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2. Mesh topologies</a:t>
            </a:r>
            <a:endParaRPr i="1" sz="202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439700" y="598550"/>
            <a:ext cx="20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Subdivision A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